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7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4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1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2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4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7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4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7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A55F-DE7C-4460-AAFC-D4735F1395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54805E5-69E8-4BD1-931F-E1A27ED35C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4929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77EAC-5420-4D0D-B549-A74537304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4601982"/>
          </a:xfrm>
        </p:spPr>
        <p:txBody>
          <a:bodyPr>
            <a:normAutofit/>
          </a:bodyPr>
          <a:lstStyle/>
          <a:p>
            <a:r>
              <a:rPr lang="fa-IR" sz="5400" dirty="0">
                <a:solidFill>
                  <a:schemeClr val="accent1">
                    <a:lumMod val="75000"/>
                  </a:schemeClr>
                </a:solidFill>
              </a:rPr>
              <a:t>بسم الله الرحمن الرحیم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3732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C640-7A31-4C3C-8BD1-767BC3366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399495"/>
            <a:ext cx="8643154" cy="53443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ECD2C-FF12-48E4-B046-72C01B182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3481" y="399495"/>
            <a:ext cx="9654098" cy="5344357"/>
          </a:xfrm>
        </p:spPr>
        <p:txBody>
          <a:bodyPr/>
          <a:lstStyle/>
          <a:p>
            <a:r>
              <a:rPr lang="fa-IR" sz="3200" dirty="0"/>
              <a:t>افعال ماضی غائب</a:t>
            </a:r>
          </a:p>
          <a:p>
            <a:pPr algn="r"/>
            <a:r>
              <a:rPr lang="fa-IR" sz="2400" dirty="0"/>
              <a:t>رفت(سوم شخص مفرد مذکر)           ذَهَبَ        رفت(سوم شخص مفرد مونث)          ذَهَبَت</a:t>
            </a:r>
          </a:p>
          <a:p>
            <a:pPr algn="r"/>
            <a:r>
              <a:rPr lang="fa-IR" sz="2400" dirty="0"/>
              <a:t>  </a:t>
            </a:r>
            <a:br>
              <a:rPr lang="fa-IR" sz="2400" dirty="0"/>
            </a:br>
            <a:endParaRPr lang="fa-IR" sz="2400" dirty="0"/>
          </a:p>
          <a:p>
            <a:pPr algn="r"/>
            <a:r>
              <a:rPr lang="fa-IR" sz="2400" dirty="0"/>
              <a:t>رفتند(سوم شخص مثنی مذکر)           ذَهَبا        رفتند(سوم شخص مثنی مونث)          ذَهَبَتا 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 رفتند(سوم شخص جمع مذکر)           ذَهَبوا   رفتند(سوم شخص جمع مونث)            ذَهَبنَ    </a:t>
            </a:r>
            <a:endParaRPr lang="en-US" sz="2400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0DA345E-07E9-4E07-B313-41B4543C2C77}"/>
              </a:ext>
            </a:extLst>
          </p:cNvPr>
          <p:cNvCxnSpPr>
            <a:cxnSpLocks/>
          </p:cNvCxnSpPr>
          <p:nvPr/>
        </p:nvCxnSpPr>
        <p:spPr>
          <a:xfrm flipH="1">
            <a:off x="6533966" y="1438183"/>
            <a:ext cx="85225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DD799BA-119A-4D83-908D-6C06FE9C7CB6}"/>
              </a:ext>
            </a:extLst>
          </p:cNvPr>
          <p:cNvCxnSpPr>
            <a:cxnSpLocks/>
          </p:cNvCxnSpPr>
          <p:nvPr/>
        </p:nvCxnSpPr>
        <p:spPr>
          <a:xfrm flipH="1">
            <a:off x="1651247" y="1438183"/>
            <a:ext cx="69245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35CA56A-120A-4EFA-B10B-BE50ECBFA227}"/>
              </a:ext>
            </a:extLst>
          </p:cNvPr>
          <p:cNvCxnSpPr/>
          <p:nvPr/>
        </p:nvCxnSpPr>
        <p:spPr>
          <a:xfrm flipH="1">
            <a:off x="6533966" y="3009530"/>
            <a:ext cx="72796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89D6AB7-3FD4-40EA-8FAE-C2D318B16668}"/>
              </a:ext>
            </a:extLst>
          </p:cNvPr>
          <p:cNvCxnSpPr>
            <a:cxnSpLocks/>
          </p:cNvCxnSpPr>
          <p:nvPr/>
        </p:nvCxnSpPr>
        <p:spPr>
          <a:xfrm flipH="1">
            <a:off x="1651247" y="3009530"/>
            <a:ext cx="6924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F767C85-CA71-483F-BBFA-AF91DEF480F0}"/>
              </a:ext>
            </a:extLst>
          </p:cNvPr>
          <p:cNvCxnSpPr/>
          <p:nvPr/>
        </p:nvCxnSpPr>
        <p:spPr>
          <a:xfrm flipH="1">
            <a:off x="6462944" y="4722920"/>
            <a:ext cx="7989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A2A6F2D-019B-4B36-83C8-116FA31B48C0}"/>
              </a:ext>
            </a:extLst>
          </p:cNvPr>
          <p:cNvCxnSpPr>
            <a:cxnSpLocks/>
          </p:cNvCxnSpPr>
          <p:nvPr/>
        </p:nvCxnSpPr>
        <p:spPr>
          <a:xfrm flipH="1">
            <a:off x="1774423" y="4722920"/>
            <a:ext cx="86224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5463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CD09-88A2-4819-ADB7-E546048FD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417250"/>
            <a:ext cx="8643154" cy="51668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2EA1A-9C3B-4F0A-80CF-D1BD20EF1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639" y="417250"/>
            <a:ext cx="9955939" cy="5166803"/>
          </a:xfrm>
        </p:spPr>
        <p:txBody>
          <a:bodyPr>
            <a:normAutofit/>
          </a:bodyPr>
          <a:lstStyle/>
          <a:p>
            <a:r>
              <a:rPr lang="fa-IR" sz="3200" dirty="0"/>
              <a:t>افعال ماضی مخاطب</a:t>
            </a:r>
            <a:endParaRPr lang="fa-IR" sz="3600" dirty="0"/>
          </a:p>
          <a:p>
            <a:pPr algn="r"/>
            <a:r>
              <a:rPr lang="fa-IR" sz="2400" dirty="0"/>
              <a:t>رفتی(دوم شخص مفرد مذکر)           ذَهَبتَ        رفتی(دوم شخص مفرد مونث)           ذَهَبتِ</a:t>
            </a:r>
          </a:p>
          <a:p>
            <a:pPr algn="r"/>
            <a:r>
              <a:rPr lang="fa-IR" sz="2400" dirty="0"/>
              <a:t>  </a:t>
            </a:r>
            <a:br>
              <a:rPr lang="fa-IR" sz="2400" dirty="0"/>
            </a:br>
            <a:endParaRPr lang="fa-IR" sz="2400" dirty="0"/>
          </a:p>
          <a:p>
            <a:pPr algn="r"/>
            <a:r>
              <a:rPr lang="fa-IR" sz="2400" dirty="0"/>
              <a:t>رفتید(دوم شخص مثنی مذکر و مونث)           ذَهَبتُما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 رفتید(دوم شخص جمع مذکر)           ذَهَبتُم   رفتید(دوم شخص جمع مونث)            ذَهَبتُنَّ    </a:t>
            </a:r>
            <a:endParaRPr lang="en-US" sz="2400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37BF236-7099-44C3-8502-BA960A896036}"/>
              </a:ext>
            </a:extLst>
          </p:cNvPr>
          <p:cNvCxnSpPr/>
          <p:nvPr/>
        </p:nvCxnSpPr>
        <p:spPr>
          <a:xfrm flipH="1">
            <a:off x="6613864" y="1438183"/>
            <a:ext cx="7812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DBA092-EC0C-4C23-9AFA-473B8EF6F571}"/>
              </a:ext>
            </a:extLst>
          </p:cNvPr>
          <p:cNvCxnSpPr>
            <a:cxnSpLocks/>
          </p:cNvCxnSpPr>
          <p:nvPr/>
        </p:nvCxnSpPr>
        <p:spPr>
          <a:xfrm flipH="1" flipV="1">
            <a:off x="1535838" y="1455938"/>
            <a:ext cx="78123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782DE30-9C48-458A-AF3A-3B5B1AC3381A}"/>
              </a:ext>
            </a:extLst>
          </p:cNvPr>
          <p:cNvCxnSpPr>
            <a:cxnSpLocks/>
          </p:cNvCxnSpPr>
          <p:nvPr/>
        </p:nvCxnSpPr>
        <p:spPr>
          <a:xfrm flipH="1">
            <a:off x="5761609" y="3018408"/>
            <a:ext cx="75460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5B3D93-2F94-4E57-B7EC-28D6D10FD4D9}"/>
              </a:ext>
            </a:extLst>
          </p:cNvPr>
          <p:cNvCxnSpPr>
            <a:cxnSpLocks/>
          </p:cNvCxnSpPr>
          <p:nvPr/>
        </p:nvCxnSpPr>
        <p:spPr>
          <a:xfrm flipH="1">
            <a:off x="6516210" y="4705165"/>
            <a:ext cx="8256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F9365F1-877D-4A80-A0A6-D3CC737AE17D}"/>
              </a:ext>
            </a:extLst>
          </p:cNvPr>
          <p:cNvCxnSpPr/>
          <p:nvPr/>
        </p:nvCxnSpPr>
        <p:spPr>
          <a:xfrm flipH="1">
            <a:off x="1885951" y="4776186"/>
            <a:ext cx="86224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347722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11533-F710-4911-9C7C-5A450A93F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513" y="621438"/>
            <a:ext cx="8713064" cy="50691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193B6-5F55-4D1A-B3B4-371F3E1B6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4513" y="621438"/>
            <a:ext cx="8713064" cy="5069148"/>
          </a:xfrm>
        </p:spPr>
        <p:txBody>
          <a:bodyPr>
            <a:normAutofit/>
          </a:bodyPr>
          <a:lstStyle/>
          <a:p>
            <a:r>
              <a:rPr lang="fa-IR" sz="3200" dirty="0"/>
              <a:t>افعال ماضی متکلم</a:t>
            </a:r>
          </a:p>
          <a:p>
            <a:pPr algn="r"/>
            <a:r>
              <a:rPr lang="fa-IR" sz="2400" dirty="0"/>
              <a:t>من(اول شخص مفرد)            ذَهَبتُ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ما(اول شخص جمع)              ذَهَبنا</a:t>
            </a:r>
            <a:endParaRPr lang="en-US" sz="2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D504892-8BDA-4B00-8A83-B6C32B8F3784}"/>
              </a:ext>
            </a:extLst>
          </p:cNvPr>
          <p:cNvCxnSpPr/>
          <p:nvPr/>
        </p:nvCxnSpPr>
        <p:spPr>
          <a:xfrm flipH="1">
            <a:off x="7261934" y="1651247"/>
            <a:ext cx="8877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EC7C4F5-8995-41FB-AFB7-97420634D7BB}"/>
              </a:ext>
            </a:extLst>
          </p:cNvPr>
          <p:cNvCxnSpPr/>
          <p:nvPr/>
        </p:nvCxnSpPr>
        <p:spPr>
          <a:xfrm flipH="1">
            <a:off x="7261934" y="3915052"/>
            <a:ext cx="102093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420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66034-D892-4A39-9183-0C5A9592E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506027"/>
            <a:ext cx="8643154" cy="53798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F0710-7467-4515-AA16-BA0EF6767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602" y="506027"/>
            <a:ext cx="9725119" cy="5379867"/>
          </a:xfrm>
        </p:spPr>
        <p:txBody>
          <a:bodyPr/>
          <a:lstStyle/>
          <a:p>
            <a:r>
              <a:rPr lang="fa-IR" sz="3200" dirty="0"/>
              <a:t>افعال مضارع غائب</a:t>
            </a:r>
          </a:p>
          <a:p>
            <a:pPr algn="r"/>
            <a:r>
              <a:rPr lang="fa-IR" sz="2400" dirty="0"/>
              <a:t>رفت(سوم شخص مفرد مذکر)          یَذهَبُ        رفت(سوم شخص مفرد مونث)          تَذهَبُ</a:t>
            </a:r>
          </a:p>
          <a:p>
            <a:pPr algn="r"/>
            <a:r>
              <a:rPr lang="fa-IR" sz="2400" dirty="0"/>
              <a:t>  </a:t>
            </a:r>
            <a:br>
              <a:rPr lang="fa-IR" sz="2400" dirty="0"/>
            </a:br>
            <a:endParaRPr lang="fa-IR" sz="2400" dirty="0"/>
          </a:p>
          <a:p>
            <a:pPr algn="r"/>
            <a:r>
              <a:rPr lang="fa-IR" sz="2400" dirty="0"/>
              <a:t>رفتند(سوم شخص مثنی مذکر)           یَذهَبانِ     رفتند(سوم شخص مثنی مونث)          تَذهَبانِ 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 رفتند(سوم شخص جمع مذکر)          یَذهَبونَ    رفتند(سوم شخص جمع مونث)          یَذهَبنَ</a:t>
            </a:r>
            <a:endParaRPr lang="en-US" sz="2400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AAAEB36-9766-444C-B4ED-1A30A579F14E}"/>
              </a:ext>
            </a:extLst>
          </p:cNvPr>
          <p:cNvCxnSpPr/>
          <p:nvPr/>
        </p:nvCxnSpPr>
        <p:spPr>
          <a:xfrm flipH="1">
            <a:off x="6693763" y="1553592"/>
            <a:ext cx="75460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59639BD-9017-49E5-99C9-0943E47D8957}"/>
              </a:ext>
            </a:extLst>
          </p:cNvPr>
          <p:cNvCxnSpPr>
            <a:cxnSpLocks/>
          </p:cNvCxnSpPr>
          <p:nvPr/>
        </p:nvCxnSpPr>
        <p:spPr>
          <a:xfrm flipH="1">
            <a:off x="1651247" y="1553592"/>
            <a:ext cx="79899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F7CD64A-CA37-47F0-8313-43DC94301C6D}"/>
              </a:ext>
            </a:extLst>
          </p:cNvPr>
          <p:cNvCxnSpPr>
            <a:cxnSpLocks/>
          </p:cNvCxnSpPr>
          <p:nvPr/>
        </p:nvCxnSpPr>
        <p:spPr>
          <a:xfrm flipH="1">
            <a:off x="6596110" y="3133817"/>
            <a:ext cx="75460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EBCCF8-750D-4E72-8C4A-904A84F88F85}"/>
              </a:ext>
            </a:extLst>
          </p:cNvPr>
          <p:cNvCxnSpPr>
            <a:cxnSpLocks/>
          </p:cNvCxnSpPr>
          <p:nvPr/>
        </p:nvCxnSpPr>
        <p:spPr>
          <a:xfrm flipH="1">
            <a:off x="1774423" y="3124939"/>
            <a:ext cx="67581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81F5800-A10E-4E3F-B36C-ED09703E925D}"/>
              </a:ext>
            </a:extLst>
          </p:cNvPr>
          <p:cNvCxnSpPr/>
          <p:nvPr/>
        </p:nvCxnSpPr>
        <p:spPr>
          <a:xfrm flipH="1">
            <a:off x="6596110" y="4811697"/>
            <a:ext cx="75460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3FFB9A-DC2E-410E-8E22-49C21D990609}"/>
              </a:ext>
            </a:extLst>
          </p:cNvPr>
          <p:cNvCxnSpPr/>
          <p:nvPr/>
        </p:nvCxnSpPr>
        <p:spPr>
          <a:xfrm flipH="1">
            <a:off x="1774423" y="4811697"/>
            <a:ext cx="7557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87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360AC-0187-4C61-B8E8-4DBB4B4A8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488272"/>
            <a:ext cx="8643154" cy="50425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9650F-778D-4AE4-9D8C-42763EF9E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230" y="488272"/>
            <a:ext cx="10071348" cy="5042515"/>
          </a:xfrm>
        </p:spPr>
        <p:txBody>
          <a:bodyPr>
            <a:normAutofit/>
          </a:bodyPr>
          <a:lstStyle/>
          <a:p>
            <a:r>
              <a:rPr lang="fa-IR" sz="3200" dirty="0"/>
              <a:t>افعال مضارع مخاطب    </a:t>
            </a:r>
            <a:endParaRPr lang="fa-IR" sz="3600" dirty="0"/>
          </a:p>
          <a:p>
            <a:pPr algn="r"/>
            <a:r>
              <a:rPr lang="fa-IR" sz="2600" dirty="0"/>
              <a:t>رفتی(دوم شخص مفرد مذکر)           تَذهَبُ    رفتی(دوم شخص مفرد مونث)         تَذهَبینَ</a:t>
            </a:r>
            <a:br>
              <a:rPr lang="fa-IR" sz="2600" dirty="0"/>
            </a:br>
            <a:endParaRPr lang="fa-IR" sz="2600" dirty="0"/>
          </a:p>
          <a:p>
            <a:pPr algn="r"/>
            <a:endParaRPr lang="fa-IR" sz="2600" dirty="0"/>
          </a:p>
          <a:p>
            <a:pPr algn="r"/>
            <a:r>
              <a:rPr lang="fa-IR" sz="2600" dirty="0"/>
              <a:t>رفتید(دوم شخص مثنی مذکر و مونث)            تَذهَبانِ</a:t>
            </a:r>
          </a:p>
          <a:p>
            <a:pPr algn="r"/>
            <a:endParaRPr lang="fa-IR" sz="2600" dirty="0"/>
          </a:p>
          <a:p>
            <a:pPr algn="r"/>
            <a:endParaRPr lang="fa-IR" sz="2600" dirty="0"/>
          </a:p>
          <a:p>
            <a:pPr algn="r"/>
            <a:r>
              <a:rPr lang="fa-IR" sz="2600" dirty="0"/>
              <a:t> رفتید(دوم شخص جمع مذکر)          تَکتُبونَ     رفتید(دوم شخص جمع مونث)        تَذهَبنَ</a:t>
            </a:r>
            <a:endParaRPr lang="en-US" sz="2600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346CB32-C30A-4818-84EA-883005E37E2A}"/>
              </a:ext>
            </a:extLst>
          </p:cNvPr>
          <p:cNvCxnSpPr/>
          <p:nvPr/>
        </p:nvCxnSpPr>
        <p:spPr>
          <a:xfrm flipH="1">
            <a:off x="5261499" y="3213717"/>
            <a:ext cx="94103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295AAF0-505F-4CA9-BD0E-08D552C3452B}"/>
              </a:ext>
            </a:extLst>
          </p:cNvPr>
          <p:cNvCxnSpPr>
            <a:cxnSpLocks/>
          </p:cNvCxnSpPr>
          <p:nvPr/>
        </p:nvCxnSpPr>
        <p:spPr>
          <a:xfrm flipH="1">
            <a:off x="1343857" y="1535837"/>
            <a:ext cx="68025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26C290F-9C2D-462A-89A9-D68BD52C4C06}"/>
              </a:ext>
            </a:extLst>
          </p:cNvPr>
          <p:cNvCxnSpPr/>
          <p:nvPr/>
        </p:nvCxnSpPr>
        <p:spPr>
          <a:xfrm flipH="1">
            <a:off x="6202532" y="5024761"/>
            <a:ext cx="83746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6EE7CD1-00C3-4289-93A6-48FC1FA4A8E8}"/>
              </a:ext>
            </a:extLst>
          </p:cNvPr>
          <p:cNvCxnSpPr/>
          <p:nvPr/>
        </p:nvCxnSpPr>
        <p:spPr>
          <a:xfrm flipH="1">
            <a:off x="6202532" y="1535837"/>
            <a:ext cx="95287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8FF0F9A-58A4-4CE5-96D1-86799B1E4BF4}"/>
              </a:ext>
            </a:extLst>
          </p:cNvPr>
          <p:cNvCxnSpPr>
            <a:cxnSpLocks/>
          </p:cNvCxnSpPr>
          <p:nvPr/>
        </p:nvCxnSpPr>
        <p:spPr>
          <a:xfrm flipH="1">
            <a:off x="1269507" y="5024761"/>
            <a:ext cx="61256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375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0FAD5-C220-4458-8DC2-F8439F86D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719091"/>
            <a:ext cx="8643154" cy="48472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AFAD6-612B-4611-B886-6583130B5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83" y="719091"/>
            <a:ext cx="8979394" cy="4847207"/>
          </a:xfrm>
        </p:spPr>
        <p:txBody>
          <a:bodyPr/>
          <a:lstStyle/>
          <a:p>
            <a:r>
              <a:rPr lang="fa-IR" sz="3200" dirty="0"/>
              <a:t>افعال مضارع متکلم</a:t>
            </a:r>
          </a:p>
          <a:p>
            <a:pPr algn="r"/>
            <a:r>
              <a:rPr lang="fa-IR" sz="2400" dirty="0"/>
              <a:t>من(اول شخص مفرد)             أذهَبُ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ما(اول شخص جمع)              نَذهَبُ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AA4A40E-EEA5-4552-9D18-43B47827B3C5}"/>
              </a:ext>
            </a:extLst>
          </p:cNvPr>
          <p:cNvCxnSpPr/>
          <p:nvPr/>
        </p:nvCxnSpPr>
        <p:spPr>
          <a:xfrm flipH="1">
            <a:off x="7164280" y="1757779"/>
            <a:ext cx="9942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FB5D1CB-A5FA-48FA-81FE-8126A7FE4017}"/>
              </a:ext>
            </a:extLst>
          </p:cNvPr>
          <p:cNvCxnSpPr/>
          <p:nvPr/>
        </p:nvCxnSpPr>
        <p:spPr>
          <a:xfrm flipH="1">
            <a:off x="7244179" y="4030462"/>
            <a:ext cx="101205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67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A209F-462A-42E9-B764-3AEB1E0C9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612559"/>
            <a:ext cx="8643154" cy="51490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B3330-2468-4199-8D4C-E1A23341A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1447060"/>
            <a:ext cx="8643154" cy="4314548"/>
          </a:xfrm>
        </p:spPr>
        <p:txBody>
          <a:bodyPr>
            <a:normAutofit/>
          </a:bodyPr>
          <a:lstStyle/>
          <a:p>
            <a:r>
              <a:rPr lang="fa-IR" sz="3200" dirty="0"/>
              <a:t>فعل مستقبل</a:t>
            </a:r>
          </a:p>
          <a:p>
            <a:pPr algn="r"/>
            <a:r>
              <a:rPr lang="fa-IR" sz="2400" dirty="0"/>
              <a:t>برای ساخت فعل مستقبل "سـ" یا سَوفَ" را به قبل فعل مضارع می چسبانیم</a:t>
            </a:r>
          </a:p>
          <a:p>
            <a:pPr algn="r"/>
            <a:r>
              <a:rPr lang="fa-IR" sz="2400" dirty="0">
                <a:solidFill>
                  <a:schemeClr val="accent1">
                    <a:lumMod val="75000"/>
                  </a:schemeClr>
                </a:solidFill>
              </a:rPr>
              <a:t>مثال:</a:t>
            </a:r>
            <a:r>
              <a:rPr lang="fa-IR" sz="2400" dirty="0"/>
              <a:t>سَأَکتُبُ-سَوفَ تَفرَحُ-سَوفَ ذَهَبَ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6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692C-ECB1-4764-AA1B-E68EEA72D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710214"/>
            <a:ext cx="8643154" cy="47939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3F179-237E-4A2B-9D50-7738A3915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710215"/>
            <a:ext cx="8643154" cy="4793940"/>
          </a:xfrm>
        </p:spPr>
        <p:txBody>
          <a:bodyPr>
            <a:normAutofit/>
          </a:bodyPr>
          <a:lstStyle/>
          <a:p>
            <a:r>
              <a:rPr lang="fa-IR" sz="3200" dirty="0"/>
              <a:t>فعل نفی</a:t>
            </a:r>
          </a:p>
          <a:p>
            <a:pPr algn="r"/>
            <a:r>
              <a:rPr lang="fa-IR" sz="2400" dirty="0"/>
              <a:t>برای ساختن فعل نفی ماضی در عربی کلمه "ما" را به قبل فعل ماضی می چسبانیم.</a:t>
            </a:r>
          </a:p>
          <a:p>
            <a:pPr algn="r"/>
            <a:r>
              <a:rPr lang="fa-IR" sz="2400" dirty="0">
                <a:solidFill>
                  <a:schemeClr val="accent1">
                    <a:lumMod val="75000"/>
                  </a:schemeClr>
                </a:solidFill>
              </a:rPr>
              <a:t>مثال:</a:t>
            </a:r>
            <a:r>
              <a:rPr lang="fa-IR" sz="2400" dirty="0"/>
              <a:t>ما أکَلَ-ما ذَهَبتُ-ما فَعَلتُم</a:t>
            </a:r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برای ساختن فعل نفی مضارع در عربی کلمه "لا" را به قبل فعل مضارع می چسبانیم.</a:t>
            </a:r>
          </a:p>
          <a:p>
            <a:pPr algn="r"/>
            <a:r>
              <a:rPr lang="fa-IR" sz="2400" dirty="0">
                <a:solidFill>
                  <a:schemeClr val="accent1">
                    <a:lumMod val="75000"/>
                  </a:schemeClr>
                </a:solidFill>
              </a:rPr>
              <a:t>مثال:</a:t>
            </a:r>
            <a:r>
              <a:rPr lang="fa-IR" sz="2400" dirty="0"/>
              <a:t>لا تَکتُبنَ-لا یَذهَبونَ-لا تَجلَبُ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7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85203-5B55-4679-AC11-B1C1D0988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577050"/>
            <a:ext cx="8643154" cy="48649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3D611-6EE9-4DEC-983A-AAF18400D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577050"/>
            <a:ext cx="8643154" cy="4864962"/>
          </a:xfrm>
        </p:spPr>
        <p:txBody>
          <a:bodyPr>
            <a:normAutofit/>
          </a:bodyPr>
          <a:lstStyle/>
          <a:p>
            <a:r>
              <a:rPr lang="fa-IR" sz="3200" dirty="0"/>
              <a:t>فعل امر</a:t>
            </a:r>
          </a:p>
          <a:p>
            <a:pPr algn="r"/>
            <a:r>
              <a:rPr lang="fa-IR" sz="2400" dirty="0"/>
              <a:t>برای ساخت فعل امر باید سه تا کار بر روس فعل مضارع مخاطب انجام گیرد:</a:t>
            </a:r>
          </a:p>
          <a:p>
            <a:pPr algn="r"/>
            <a:r>
              <a:rPr lang="fa-IR" sz="2400" dirty="0"/>
              <a:t>-حذف ت از ابتدای فعل</a:t>
            </a:r>
          </a:p>
          <a:p>
            <a:pPr algn="r"/>
            <a:r>
              <a:rPr lang="fa-IR" sz="2400" dirty="0"/>
              <a:t>-حذف _ُ یا ن از انتهای فعل(مجزوم کردن)</a:t>
            </a:r>
          </a:p>
          <a:p>
            <a:pPr algn="r"/>
            <a:r>
              <a:rPr lang="fa-IR" sz="2400" dirty="0"/>
              <a:t>-اضافه کردم همزه(أِ یا أُ)</a:t>
            </a:r>
          </a:p>
          <a:p>
            <a:pPr algn="r"/>
            <a:r>
              <a:rPr lang="fa-IR" sz="2400" dirty="0">
                <a:solidFill>
                  <a:schemeClr val="accent1">
                    <a:lumMod val="75000"/>
                  </a:schemeClr>
                </a:solidFill>
              </a:rPr>
              <a:t>مثال:</a:t>
            </a:r>
          </a:p>
          <a:p>
            <a:pPr algn="r"/>
            <a:r>
              <a:rPr lang="fa-IR" sz="2400" dirty="0"/>
              <a:t>تَذهَبُ             ذهَبُ                  ذهَب              أِذهَب</a:t>
            </a:r>
          </a:p>
          <a:p>
            <a:pPr algn="r"/>
            <a:r>
              <a:rPr lang="fa-IR" sz="2400" dirty="0">
                <a:solidFill>
                  <a:schemeClr val="accent1">
                    <a:lumMod val="75000"/>
                  </a:schemeClr>
                </a:solidFill>
              </a:rPr>
              <a:t>نکته:</a:t>
            </a:r>
            <a:r>
              <a:rPr lang="fa-IR" sz="2400" dirty="0"/>
              <a:t>مرحله دوم هم در فعل امر هم در فعل نهی در مورد جمع مونث  صدق نمی کند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55C630-B187-41A0-837A-0D8284B9A0A1}"/>
              </a:ext>
            </a:extLst>
          </p:cNvPr>
          <p:cNvCxnSpPr/>
          <p:nvPr/>
        </p:nvCxnSpPr>
        <p:spPr>
          <a:xfrm flipH="1">
            <a:off x="8735627" y="4447713"/>
            <a:ext cx="9676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678C393-209B-42FB-A244-3F6A8BEA8182}"/>
              </a:ext>
            </a:extLst>
          </p:cNvPr>
          <p:cNvCxnSpPr/>
          <p:nvPr/>
        </p:nvCxnSpPr>
        <p:spPr>
          <a:xfrm flipH="1">
            <a:off x="6773662" y="4447713"/>
            <a:ext cx="137603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E15DFEF-1259-481B-A6F1-E2C412937BEC}"/>
              </a:ext>
            </a:extLst>
          </p:cNvPr>
          <p:cNvCxnSpPr/>
          <p:nvPr/>
        </p:nvCxnSpPr>
        <p:spPr>
          <a:xfrm flipH="1">
            <a:off x="5131293" y="4447713"/>
            <a:ext cx="106532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43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45C03-1179-4844-B68F-F46F35C40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621438"/>
            <a:ext cx="8643154" cy="5078026"/>
          </a:xfrm>
        </p:spPr>
        <p:txBody>
          <a:bodyPr/>
          <a:lstStyle/>
          <a:p>
            <a:br>
              <a:rPr lang="fa-IR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8F7EF-6E52-47E8-B86B-AF7695AD5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4299" y="337351"/>
            <a:ext cx="9423278" cy="6196613"/>
          </a:xfrm>
        </p:spPr>
        <p:txBody>
          <a:bodyPr>
            <a:normAutofit/>
          </a:bodyPr>
          <a:lstStyle/>
          <a:p>
            <a:r>
              <a:rPr lang="fa-IR" sz="3200" dirty="0"/>
              <a:t>فعل امر</a:t>
            </a:r>
            <a:endParaRPr lang="fa-IR" sz="2800" dirty="0"/>
          </a:p>
          <a:p>
            <a:pPr algn="r"/>
            <a:r>
              <a:rPr lang="fa-IR" sz="2400" dirty="0"/>
              <a:t>برو(دوم شخص مفرد مذکر)تَذهَبُ             أِذهَب</a:t>
            </a:r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برو(دوم شخص مفرد مونث)تَذهَبینِ               أِذهَبی</a:t>
            </a:r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بروید(دوم شخص مثنی مذکر و مونث)تَذهَبانِ             أِذهَبا</a:t>
            </a:r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بروید(دوم شخص جمع مذکر)تَذهَبونَ              أِفعَلوا</a:t>
            </a:r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بروید(دوم شخص جمع مونث)تَذهَبنَ                أِفعَلنَ</a:t>
            </a:r>
          </a:p>
          <a:p>
            <a:pPr algn="r"/>
            <a:endParaRPr lang="fa-IR" sz="24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81574AA-081A-40AD-9F08-9846C4A8B0BC}"/>
              </a:ext>
            </a:extLst>
          </p:cNvPr>
          <p:cNvCxnSpPr/>
          <p:nvPr/>
        </p:nvCxnSpPr>
        <p:spPr>
          <a:xfrm flipH="1">
            <a:off x="6019060" y="1384918"/>
            <a:ext cx="90552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EE1154-C1F0-49BF-8423-72C624407117}"/>
              </a:ext>
            </a:extLst>
          </p:cNvPr>
          <p:cNvCxnSpPr/>
          <p:nvPr/>
        </p:nvCxnSpPr>
        <p:spPr>
          <a:xfrm flipH="1">
            <a:off x="5877018" y="2521259"/>
            <a:ext cx="9587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EF9D0F7-1019-4C58-8F05-D156E400CE78}"/>
              </a:ext>
            </a:extLst>
          </p:cNvPr>
          <p:cNvCxnSpPr>
            <a:cxnSpLocks/>
          </p:cNvCxnSpPr>
          <p:nvPr/>
        </p:nvCxnSpPr>
        <p:spPr>
          <a:xfrm flipH="1">
            <a:off x="4882718" y="3622089"/>
            <a:ext cx="9943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EBF8B1-58C4-456D-A28E-923CCA559C9C}"/>
              </a:ext>
            </a:extLst>
          </p:cNvPr>
          <p:cNvCxnSpPr/>
          <p:nvPr/>
        </p:nvCxnSpPr>
        <p:spPr>
          <a:xfrm flipH="1">
            <a:off x="5646198" y="4725140"/>
            <a:ext cx="107419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D64161B-BB88-4F0B-8B5A-2E2180D83B9E}"/>
              </a:ext>
            </a:extLst>
          </p:cNvPr>
          <p:cNvCxnSpPr/>
          <p:nvPr/>
        </p:nvCxnSpPr>
        <p:spPr>
          <a:xfrm flipH="1">
            <a:off x="5530788" y="5903651"/>
            <a:ext cx="118960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024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626E3-2BA9-49F8-9A6A-4C9C70D3A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47196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09EF1-EA81-4B0D-8136-686FAC0FB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802298"/>
            <a:ext cx="8637072" cy="47196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fa-IR" sz="3200" dirty="0"/>
              <a:t>مهرشاد میراضی          </a:t>
            </a:r>
          </a:p>
          <a:p>
            <a:r>
              <a:rPr lang="fa-IR" sz="3200" dirty="0"/>
              <a:t>کلاس 903</a:t>
            </a:r>
          </a:p>
          <a:p>
            <a:r>
              <a:rPr lang="fa-IR" sz="3200" dirty="0"/>
              <a:t>       دبیر:آقای مصلح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7640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E891D-17AF-4844-A0D3-0A1C11D9D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541538"/>
            <a:ext cx="8643154" cy="49093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BD27B-1650-47DD-9B84-ECE22E89A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541539"/>
            <a:ext cx="8643154" cy="4909350"/>
          </a:xfrm>
        </p:spPr>
        <p:txBody>
          <a:bodyPr>
            <a:normAutofit/>
          </a:bodyPr>
          <a:lstStyle/>
          <a:p>
            <a:r>
              <a:rPr lang="fa-IR" sz="3200" dirty="0"/>
              <a:t>فعل نهی</a:t>
            </a:r>
            <a:endParaRPr lang="fa-IR" sz="2400" dirty="0"/>
          </a:p>
          <a:p>
            <a:pPr algn="r"/>
            <a:r>
              <a:rPr lang="fa-IR" sz="2400" dirty="0"/>
              <a:t>برای ساخت فعل نهی باید "لا" را به مضارع مجزوم بچسبانیم.</a:t>
            </a:r>
          </a:p>
          <a:p>
            <a:pPr algn="r"/>
            <a:r>
              <a:rPr lang="fa-IR" sz="2400" dirty="0"/>
              <a:t>نرو(دوم شخص مفرد مذکر)تَفعَلُ               لا تَفعَل</a:t>
            </a:r>
          </a:p>
          <a:p>
            <a:pPr algn="r"/>
            <a:r>
              <a:rPr lang="fa-IR" sz="2400" dirty="0"/>
              <a:t>نرو(دوم شخص مفرد مونث)تَفعَلینَ               لا تَفعَلی</a:t>
            </a:r>
          </a:p>
          <a:p>
            <a:pPr algn="r"/>
            <a:r>
              <a:rPr lang="fa-IR" sz="2400" dirty="0"/>
              <a:t>نروید(دوم شخص مثنی مذکر و مونث)تَفعَلانِ               لا تَفعَلا</a:t>
            </a:r>
          </a:p>
          <a:p>
            <a:pPr algn="r"/>
            <a:r>
              <a:rPr lang="fa-IR" sz="2400" dirty="0"/>
              <a:t>نروید(دوم شخص جمع مذکر)تَفعَلونَ                لا تَفعَلوا</a:t>
            </a:r>
          </a:p>
          <a:p>
            <a:pPr algn="r"/>
            <a:r>
              <a:rPr lang="fa-IR" sz="2400" dirty="0"/>
              <a:t>نروید(دوم شخص جمع مونث)تَفعَلنَ                  لا تَفعَلنَ</a:t>
            </a:r>
            <a:endParaRPr lang="en-US" sz="32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B4EF82-CAFF-4DEC-ABD0-14D48C264602}"/>
              </a:ext>
            </a:extLst>
          </p:cNvPr>
          <p:cNvCxnSpPr/>
          <p:nvPr/>
        </p:nvCxnSpPr>
        <p:spPr>
          <a:xfrm flipH="1">
            <a:off x="5912528" y="2192784"/>
            <a:ext cx="110970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C5D7AD6-0D34-4AC8-95CA-C3AE4A5D3940}"/>
              </a:ext>
            </a:extLst>
          </p:cNvPr>
          <p:cNvCxnSpPr/>
          <p:nvPr/>
        </p:nvCxnSpPr>
        <p:spPr>
          <a:xfrm flipH="1">
            <a:off x="5734975" y="2760955"/>
            <a:ext cx="112746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BB76839-1705-4563-931E-4B970F7B130A}"/>
              </a:ext>
            </a:extLst>
          </p:cNvPr>
          <p:cNvCxnSpPr/>
          <p:nvPr/>
        </p:nvCxnSpPr>
        <p:spPr>
          <a:xfrm flipH="1">
            <a:off x="4731798" y="3284738"/>
            <a:ext cx="10919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357B34-ADC1-42AC-84BB-3291FE9184ED}"/>
              </a:ext>
            </a:extLst>
          </p:cNvPr>
          <p:cNvCxnSpPr/>
          <p:nvPr/>
        </p:nvCxnSpPr>
        <p:spPr>
          <a:xfrm flipH="1">
            <a:off x="5566299" y="3861786"/>
            <a:ext cx="114521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5A65AC-B3CF-448C-AFFD-147C34BB0096}"/>
              </a:ext>
            </a:extLst>
          </p:cNvPr>
          <p:cNvCxnSpPr/>
          <p:nvPr/>
        </p:nvCxnSpPr>
        <p:spPr>
          <a:xfrm flipH="1">
            <a:off x="5465685" y="4412202"/>
            <a:ext cx="12961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190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BC8BB-7B48-453B-BF52-D916BD078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506027"/>
            <a:ext cx="8643154" cy="53177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ACDA3-8A4C-482C-B40B-A0B72A109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1544715"/>
            <a:ext cx="8643154" cy="4279035"/>
          </a:xfrm>
        </p:spPr>
        <p:txBody>
          <a:bodyPr>
            <a:normAutofit/>
          </a:bodyPr>
          <a:lstStyle/>
          <a:p>
            <a:r>
              <a:rPr lang="fa-IR" sz="3200" dirty="0"/>
              <a:t>فعل ماضی استمراری</a:t>
            </a:r>
            <a:endParaRPr lang="fa-IR" sz="2400" dirty="0"/>
          </a:p>
          <a:p>
            <a:pPr algn="r"/>
            <a:r>
              <a:rPr lang="fa-IR" sz="2400" dirty="0"/>
              <a:t>برای ساخت فعل ماضی استمراری صرف فعل "کانَ" + فعل مضارع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5050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B98B-3DF4-4311-8D63-2D62B254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701336"/>
            <a:ext cx="8643154" cy="4891596"/>
          </a:xfrm>
        </p:spPr>
        <p:txBody>
          <a:bodyPr/>
          <a:lstStyle/>
          <a:p>
            <a:r>
              <a:rPr lang="fa-IR" dirty="0"/>
              <a:t>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B55F5-43EE-40DE-A1F6-25116D864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718" y="701335"/>
            <a:ext cx="10106859" cy="4891596"/>
          </a:xfrm>
        </p:spPr>
        <p:txBody>
          <a:bodyPr>
            <a:normAutofit/>
          </a:bodyPr>
          <a:lstStyle/>
          <a:p>
            <a:r>
              <a:rPr lang="fa-IR" sz="3200" dirty="0"/>
              <a:t>فعل ماضی استمراری غائب   </a:t>
            </a:r>
            <a:endParaRPr lang="fa-IR" sz="2400" dirty="0"/>
          </a:p>
          <a:p>
            <a:pPr algn="r"/>
            <a:r>
              <a:rPr lang="fa-IR" sz="2400" dirty="0"/>
              <a:t>می رفت(سوم شخص مفرد مذکر)           کانَ یَذهَبُ</a:t>
            </a:r>
          </a:p>
          <a:p>
            <a:pPr algn="r"/>
            <a:r>
              <a:rPr lang="fa-IR" sz="2400" dirty="0"/>
              <a:t>می رفت(سوم شخص مفرد مونث)            کانَت تَذهَبُ </a:t>
            </a:r>
          </a:p>
          <a:p>
            <a:pPr algn="r"/>
            <a:r>
              <a:rPr lang="fa-IR" sz="2400" dirty="0"/>
              <a:t>می رفتند(سوم شخص مثنی مذکر)            کانا یَذهَبانِ</a:t>
            </a:r>
          </a:p>
          <a:p>
            <a:pPr algn="r"/>
            <a:r>
              <a:rPr lang="fa-IR" sz="2400" dirty="0"/>
              <a:t>می رفتند(سوم شخص مثنی مونث)           کانَتا تَذهَبانِ </a:t>
            </a:r>
          </a:p>
          <a:p>
            <a:pPr algn="r"/>
            <a:r>
              <a:rPr lang="fa-IR" sz="2400" dirty="0"/>
              <a:t>می رفتند(سوم شخص جمع مذکر)            کانوا یَذهَبونَ </a:t>
            </a:r>
          </a:p>
          <a:p>
            <a:pPr algn="r"/>
            <a:r>
              <a:rPr lang="fa-IR" sz="2400" dirty="0"/>
              <a:t>می رفتند(سوم شخص جمع مونث)           کُنَّ یَذهَبنَ    </a:t>
            </a:r>
            <a:endParaRPr lang="en-US" sz="32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5E29F6B-D859-4B57-9CFB-7CEE02EEB1EF}"/>
              </a:ext>
            </a:extLst>
          </p:cNvPr>
          <p:cNvCxnSpPr/>
          <p:nvPr/>
        </p:nvCxnSpPr>
        <p:spPr>
          <a:xfrm flipH="1">
            <a:off x="6169981" y="1708951"/>
            <a:ext cx="7901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FFDAADF-D7C3-4EC7-B2DE-D02C2C1D6D1B}"/>
              </a:ext>
            </a:extLst>
          </p:cNvPr>
          <p:cNvCxnSpPr/>
          <p:nvPr/>
        </p:nvCxnSpPr>
        <p:spPr>
          <a:xfrm flipH="1">
            <a:off x="6096000" y="2290439"/>
            <a:ext cx="86409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6E37430-6B5D-4B6D-A29B-31CF27214374}"/>
              </a:ext>
            </a:extLst>
          </p:cNvPr>
          <p:cNvCxnSpPr/>
          <p:nvPr/>
        </p:nvCxnSpPr>
        <p:spPr>
          <a:xfrm flipH="1">
            <a:off x="6096000" y="2858610"/>
            <a:ext cx="86409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1F07890-2404-4ECE-954A-2C950E42AD45}"/>
              </a:ext>
            </a:extLst>
          </p:cNvPr>
          <p:cNvCxnSpPr/>
          <p:nvPr/>
        </p:nvCxnSpPr>
        <p:spPr>
          <a:xfrm flipH="1">
            <a:off x="6096000" y="3420122"/>
            <a:ext cx="7930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0C612DD-0743-40B1-9077-F18A924006AE}"/>
              </a:ext>
            </a:extLst>
          </p:cNvPr>
          <p:cNvCxnSpPr/>
          <p:nvPr/>
        </p:nvCxnSpPr>
        <p:spPr>
          <a:xfrm flipH="1">
            <a:off x="6096000" y="3986073"/>
            <a:ext cx="86409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08C7D1A-CD1E-45E8-9B0D-94F41C008A35}"/>
              </a:ext>
            </a:extLst>
          </p:cNvPr>
          <p:cNvCxnSpPr/>
          <p:nvPr/>
        </p:nvCxnSpPr>
        <p:spPr>
          <a:xfrm flipH="1">
            <a:off x="6096000" y="4616388"/>
            <a:ext cx="86409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53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1C707-98F6-4D39-8DD3-AD4481475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710214"/>
            <a:ext cx="8643154" cy="53798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239CF-2AB8-4B2E-B56D-8B7570476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710214"/>
            <a:ext cx="8643154" cy="5379867"/>
          </a:xfrm>
        </p:spPr>
        <p:txBody>
          <a:bodyPr>
            <a:normAutofit/>
          </a:bodyPr>
          <a:lstStyle/>
          <a:p>
            <a:r>
              <a:rPr lang="fa-IR" sz="3200" dirty="0"/>
              <a:t>فعل ماضی استمراری مخاطب</a:t>
            </a:r>
          </a:p>
          <a:p>
            <a:pPr algn="r"/>
            <a:r>
              <a:rPr lang="fa-IR" sz="2400" dirty="0"/>
              <a:t>می رفتی(دوم شخص مفرد مذکر)            کُنتَ تَذهَبُ</a:t>
            </a:r>
          </a:p>
          <a:p>
            <a:pPr algn="r"/>
            <a:r>
              <a:rPr lang="fa-IR" sz="2400" dirty="0"/>
              <a:t>می رفتی(دوم شخص مفرد مونث)            کُنتِ تَذهَبینَ</a:t>
            </a:r>
          </a:p>
          <a:p>
            <a:pPr algn="r"/>
            <a:r>
              <a:rPr lang="fa-IR" sz="2400" dirty="0"/>
              <a:t>می رفتید(دوم شخص مثنی مذکر و مونث)            کُنتُما تَذهَبانِ</a:t>
            </a:r>
          </a:p>
          <a:p>
            <a:pPr algn="r"/>
            <a:r>
              <a:rPr lang="fa-IR" sz="2400" dirty="0"/>
              <a:t>می رفتید(دوم شخص جمع مذکر)            کُنتُم تَذهَبونَ</a:t>
            </a:r>
          </a:p>
          <a:p>
            <a:pPr algn="r"/>
            <a:r>
              <a:rPr lang="fa-IR" sz="2400" dirty="0"/>
              <a:t>می رفتید(دوم شخص جمع مونث)             کُنتُنَّ تَذهَبنَ</a:t>
            </a:r>
            <a:endParaRPr lang="en-US" sz="2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3EA8508-2DF3-47BB-8175-FD340C3C1FE3}"/>
              </a:ext>
            </a:extLst>
          </p:cNvPr>
          <p:cNvCxnSpPr/>
          <p:nvPr/>
        </p:nvCxnSpPr>
        <p:spPr>
          <a:xfrm flipH="1">
            <a:off x="6096000" y="1766656"/>
            <a:ext cx="9439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1E43BFD-366B-4F3D-88FE-03B31FBEEEC6}"/>
              </a:ext>
            </a:extLst>
          </p:cNvPr>
          <p:cNvCxnSpPr>
            <a:cxnSpLocks/>
          </p:cNvCxnSpPr>
          <p:nvPr/>
        </p:nvCxnSpPr>
        <p:spPr>
          <a:xfrm flipH="1">
            <a:off x="6096000" y="2317072"/>
            <a:ext cx="8552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DA77DF-B1F3-4086-A6A4-926A48ABE4EA}"/>
              </a:ext>
            </a:extLst>
          </p:cNvPr>
          <p:cNvCxnSpPr/>
          <p:nvPr/>
        </p:nvCxnSpPr>
        <p:spPr>
          <a:xfrm flipH="1">
            <a:off x="5308847" y="2902998"/>
            <a:ext cx="787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8D3A0F9-2F3C-4926-9F87-C33767E02CA7}"/>
              </a:ext>
            </a:extLst>
          </p:cNvPr>
          <p:cNvCxnSpPr>
            <a:cxnSpLocks/>
          </p:cNvCxnSpPr>
          <p:nvPr/>
        </p:nvCxnSpPr>
        <p:spPr>
          <a:xfrm flipH="1">
            <a:off x="6096000" y="3429000"/>
            <a:ext cx="9439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51D644D-E938-4893-8F74-84A0B8D558CE}"/>
              </a:ext>
            </a:extLst>
          </p:cNvPr>
          <p:cNvCxnSpPr/>
          <p:nvPr/>
        </p:nvCxnSpPr>
        <p:spPr>
          <a:xfrm flipH="1">
            <a:off x="5992427" y="4030462"/>
            <a:ext cx="9587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61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461D-FB73-4618-A9AE-45975B2C1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585926"/>
            <a:ext cx="8643154" cy="49981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CFEED-233A-4A9C-90D8-BF37DEA90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585927"/>
            <a:ext cx="8643154" cy="4918228"/>
          </a:xfrm>
        </p:spPr>
        <p:txBody>
          <a:bodyPr>
            <a:normAutofit/>
          </a:bodyPr>
          <a:lstStyle/>
          <a:p>
            <a:r>
              <a:rPr lang="fa-IR" sz="3200" dirty="0"/>
              <a:t>فعل ماضی استمراری متکلم</a:t>
            </a:r>
          </a:p>
          <a:p>
            <a:pPr algn="r"/>
            <a:r>
              <a:rPr lang="fa-IR" sz="2400" dirty="0"/>
              <a:t>می رفتم(اول شخص مفرد)             کُنتُ أذهَبُ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می رفتیم(اول شخص جمع)                کنّا نَذهَبُ</a:t>
            </a:r>
            <a:endParaRPr lang="en-US" sz="2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80B775-9ACB-4894-AC95-EAF8E72C2D45}"/>
              </a:ext>
            </a:extLst>
          </p:cNvPr>
          <p:cNvCxnSpPr/>
          <p:nvPr/>
        </p:nvCxnSpPr>
        <p:spPr>
          <a:xfrm flipH="1">
            <a:off x="6684885" y="1615736"/>
            <a:ext cx="92327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383B882-0DAC-4BCA-B277-59A26C6A96BC}"/>
              </a:ext>
            </a:extLst>
          </p:cNvPr>
          <p:cNvCxnSpPr/>
          <p:nvPr/>
        </p:nvCxnSpPr>
        <p:spPr>
          <a:xfrm flipH="1">
            <a:off x="6374167" y="3897297"/>
            <a:ext cx="123399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8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53EFE-4690-4D80-84EB-5C2EC3B26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4726269"/>
          </a:xfrm>
        </p:spPr>
        <p:txBody>
          <a:bodyPr>
            <a:normAutofit/>
          </a:bodyPr>
          <a:lstStyle/>
          <a:p>
            <a:r>
              <a:rPr lang="fa-IR" sz="6600" dirty="0"/>
              <a:t>تَمَّت</a:t>
            </a:r>
            <a:endParaRPr lang="en-US" sz="6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66F973-48A7-4523-BD81-5E9BB2023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610" y="1955851"/>
            <a:ext cx="6613864" cy="242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140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B8B3-082B-492B-8260-5A0E0CC39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4619737"/>
          </a:xfrm>
        </p:spPr>
        <p:txBody>
          <a:bodyPr/>
          <a:lstStyle/>
          <a:p>
            <a:r>
              <a:rPr lang="fa-IR" dirty="0">
                <a:solidFill>
                  <a:schemeClr val="tx1"/>
                </a:solidFill>
              </a:rPr>
              <a:t>افعال در عربی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98302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BD3F5-9DCB-486F-B697-83E698908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656947"/>
            <a:ext cx="8643154" cy="46518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6BDCD-7A79-40A9-8B61-ADBED54FA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768" y="656946"/>
            <a:ext cx="9529810" cy="4873842"/>
          </a:xfrm>
        </p:spPr>
        <p:txBody>
          <a:bodyPr>
            <a:normAutofit/>
          </a:bodyPr>
          <a:lstStyle/>
          <a:p>
            <a:r>
              <a:rPr lang="fa-IR" sz="3200" dirty="0"/>
              <a:t>ضمیر های منفصل غائب</a:t>
            </a:r>
          </a:p>
          <a:p>
            <a:pPr algn="r"/>
            <a:r>
              <a:rPr lang="fa-IR" sz="2400" dirty="0"/>
              <a:t>او(سوم شخص مفرد مذکر)              هُوَ             او(سوم شخص مفرد مونث)           هِیَ 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آنها(سوم شخص مثنی مذکر و مونث)             هُما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آنها(سوم شخص جمع مذکر)              هُم      آنها(سوم شخص جمع مونث)              هُنَّ</a:t>
            </a:r>
            <a:endParaRPr lang="en-US" sz="28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AD9A1B2-FB06-4A43-9B91-529556E948A4}"/>
              </a:ext>
            </a:extLst>
          </p:cNvPr>
          <p:cNvCxnSpPr>
            <a:cxnSpLocks/>
          </p:cNvCxnSpPr>
          <p:nvPr/>
        </p:nvCxnSpPr>
        <p:spPr>
          <a:xfrm flipH="1">
            <a:off x="6631620" y="1713390"/>
            <a:ext cx="94103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E59A9B2-3DDC-4F89-9483-7A194B6CE495}"/>
              </a:ext>
            </a:extLst>
          </p:cNvPr>
          <p:cNvCxnSpPr>
            <a:cxnSpLocks/>
          </p:cNvCxnSpPr>
          <p:nvPr/>
        </p:nvCxnSpPr>
        <p:spPr>
          <a:xfrm flipH="1">
            <a:off x="5708343" y="3446755"/>
            <a:ext cx="92327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5B48F4A-BB08-4CA3-96F8-CC7D20CBED48}"/>
              </a:ext>
            </a:extLst>
          </p:cNvPr>
          <p:cNvCxnSpPr>
            <a:cxnSpLocks/>
          </p:cNvCxnSpPr>
          <p:nvPr/>
        </p:nvCxnSpPr>
        <p:spPr>
          <a:xfrm flipH="1">
            <a:off x="6445190" y="5140171"/>
            <a:ext cx="102980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E20D2F3-F240-4A9B-AC90-2D88B71FCEBE}"/>
              </a:ext>
            </a:extLst>
          </p:cNvPr>
          <p:cNvCxnSpPr>
            <a:cxnSpLocks/>
          </p:cNvCxnSpPr>
          <p:nvPr/>
        </p:nvCxnSpPr>
        <p:spPr>
          <a:xfrm flipH="1">
            <a:off x="1589102" y="1713390"/>
            <a:ext cx="78123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4BC9D5A-A055-4827-A851-64F29438DE5F}"/>
              </a:ext>
            </a:extLst>
          </p:cNvPr>
          <p:cNvCxnSpPr>
            <a:cxnSpLocks/>
          </p:cNvCxnSpPr>
          <p:nvPr/>
        </p:nvCxnSpPr>
        <p:spPr>
          <a:xfrm flipH="1">
            <a:off x="1774423" y="5060272"/>
            <a:ext cx="94214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717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0FC89-91FA-4CE7-9F3F-8B8DA320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506028"/>
            <a:ext cx="8643154" cy="5033638"/>
          </a:xfrm>
        </p:spPr>
        <p:txBody>
          <a:bodyPr/>
          <a:lstStyle/>
          <a:p>
            <a:br>
              <a:rPr lang="fa-IR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5A289-4B36-4E90-83CB-67D1A52C7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3178" y="506028"/>
            <a:ext cx="9414400" cy="5033637"/>
          </a:xfrm>
        </p:spPr>
        <p:txBody>
          <a:bodyPr>
            <a:normAutofit/>
          </a:bodyPr>
          <a:lstStyle/>
          <a:p>
            <a:r>
              <a:rPr lang="fa-IR" sz="3200" dirty="0"/>
              <a:t>ضمیر های منفصل مخاطب</a:t>
            </a:r>
          </a:p>
          <a:p>
            <a:pPr algn="r"/>
            <a:r>
              <a:rPr lang="fa-IR" sz="2400" dirty="0"/>
              <a:t>تو(دوم شخص مفرد مذکر)            أنتَ             تو(دوم شخص مفرد مونث)            أنتِ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شما(دوم شخص مثنی مذکر و مونث)             أنتُما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شما(دوم شخص جمع مذکر)            أنتُم      شما(دوم شخص جمع مونث)            أنتُنَّ</a:t>
            </a:r>
            <a:endParaRPr lang="en-US" sz="28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80B2D8-50BF-4D88-AB64-C1A728DBC0A4}"/>
              </a:ext>
            </a:extLst>
          </p:cNvPr>
          <p:cNvCxnSpPr>
            <a:cxnSpLocks/>
          </p:cNvCxnSpPr>
          <p:nvPr/>
        </p:nvCxnSpPr>
        <p:spPr>
          <a:xfrm flipH="1">
            <a:off x="6738150" y="1535836"/>
            <a:ext cx="9321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793A44C-0CE5-4AB2-8EF0-363EB76F9C1D}"/>
              </a:ext>
            </a:extLst>
          </p:cNvPr>
          <p:cNvCxnSpPr>
            <a:cxnSpLocks/>
          </p:cNvCxnSpPr>
          <p:nvPr/>
        </p:nvCxnSpPr>
        <p:spPr>
          <a:xfrm flipH="1">
            <a:off x="1676770" y="1535836"/>
            <a:ext cx="86224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C6C919F-B3AD-4493-A3F6-FF63B681D48A}"/>
              </a:ext>
            </a:extLst>
          </p:cNvPr>
          <p:cNvCxnSpPr>
            <a:cxnSpLocks/>
          </p:cNvCxnSpPr>
          <p:nvPr/>
        </p:nvCxnSpPr>
        <p:spPr>
          <a:xfrm flipH="1">
            <a:off x="5678749" y="3222595"/>
            <a:ext cx="9321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4888B1-A31A-4FA0-8D3D-426E7E2702B6}"/>
              </a:ext>
            </a:extLst>
          </p:cNvPr>
          <p:cNvCxnSpPr>
            <a:cxnSpLocks/>
          </p:cNvCxnSpPr>
          <p:nvPr/>
        </p:nvCxnSpPr>
        <p:spPr>
          <a:xfrm flipH="1">
            <a:off x="6610905" y="4935982"/>
            <a:ext cx="89960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EBDD061-0D8A-4FA2-AE4E-8766785451C7}"/>
              </a:ext>
            </a:extLst>
          </p:cNvPr>
          <p:cNvCxnSpPr>
            <a:cxnSpLocks/>
          </p:cNvCxnSpPr>
          <p:nvPr/>
        </p:nvCxnSpPr>
        <p:spPr>
          <a:xfrm flipH="1">
            <a:off x="2097349" y="4935982"/>
            <a:ext cx="88332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7323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05DE8-52E4-44C0-8C21-8297A380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825624"/>
            <a:ext cx="8643154" cy="4305670"/>
          </a:xfrm>
        </p:spPr>
        <p:txBody>
          <a:bodyPr/>
          <a:lstStyle/>
          <a:p>
            <a:br>
              <a:rPr lang="fa-IR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10855-A8BF-49BE-BD56-545DFDCED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825623"/>
            <a:ext cx="8643154" cy="3993501"/>
          </a:xfrm>
        </p:spPr>
        <p:txBody>
          <a:bodyPr>
            <a:normAutofit/>
          </a:bodyPr>
          <a:lstStyle/>
          <a:p>
            <a:r>
              <a:rPr lang="fa-IR" sz="3200" dirty="0"/>
              <a:t>ضمیر های منفصل متکلم</a:t>
            </a:r>
          </a:p>
          <a:p>
            <a:pPr algn="r"/>
            <a:r>
              <a:rPr lang="fa-IR" sz="2400" dirty="0"/>
              <a:t>من(اول شخص مفرد)               أنَا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ما(اول شخص جمع)                نَحنَ</a:t>
            </a:r>
          </a:p>
          <a:p>
            <a:pPr algn="r"/>
            <a:endParaRPr lang="fa-IR" sz="2400" dirty="0"/>
          </a:p>
          <a:p>
            <a:pPr algn="r"/>
            <a:endParaRPr lang="en-US" sz="2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F87B486-5162-4DCB-9AB4-7B13B767933E}"/>
              </a:ext>
            </a:extLst>
          </p:cNvPr>
          <p:cNvCxnSpPr/>
          <p:nvPr/>
        </p:nvCxnSpPr>
        <p:spPr>
          <a:xfrm flipH="1">
            <a:off x="7057748" y="1846556"/>
            <a:ext cx="106532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F2534F-D8B2-46FF-91C3-AD424B43D700}"/>
              </a:ext>
            </a:extLst>
          </p:cNvPr>
          <p:cNvCxnSpPr/>
          <p:nvPr/>
        </p:nvCxnSpPr>
        <p:spPr>
          <a:xfrm flipH="1">
            <a:off x="7137645" y="4128116"/>
            <a:ext cx="111858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373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069C-8EF4-4430-9A2C-485E33D87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692458"/>
            <a:ext cx="8643154" cy="48205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303D9-AC45-4FDF-8B91-84D7C6EB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0012" y="692458"/>
            <a:ext cx="9547565" cy="4820575"/>
          </a:xfrm>
        </p:spPr>
        <p:txBody>
          <a:bodyPr>
            <a:normAutofit/>
          </a:bodyPr>
          <a:lstStyle/>
          <a:p>
            <a:r>
              <a:rPr lang="fa-IR" sz="3600" dirty="0"/>
              <a:t>ضمیر های متصل غائب</a:t>
            </a:r>
          </a:p>
          <a:p>
            <a:pPr algn="r"/>
            <a:r>
              <a:rPr lang="fa-IR" sz="2400" dirty="0"/>
              <a:t>-َش(سوم شخص مفرد مذکر)           هُ        -َش(سوم شخص مفرد مونث)          ها</a:t>
            </a:r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  </a:t>
            </a:r>
          </a:p>
          <a:p>
            <a:pPr algn="r"/>
            <a:r>
              <a:rPr lang="fa-IR" sz="2400" dirty="0"/>
              <a:t>-ِشان(سوم شخص مثنی مذکر و مونث)            هُما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 -ِشان(سوم شخص جمع مذکر)           هُم   -ِشان(سوم شخص جمع مونث)          هُنَّ    </a:t>
            </a:r>
            <a:endParaRPr lang="en-US" sz="2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412BDAE-68B1-4F3D-BEAD-72BE4777E85B}"/>
              </a:ext>
            </a:extLst>
          </p:cNvPr>
          <p:cNvCxnSpPr/>
          <p:nvPr/>
        </p:nvCxnSpPr>
        <p:spPr>
          <a:xfrm flipH="1">
            <a:off x="6667130" y="1793290"/>
            <a:ext cx="77235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0CE0CF-D4BC-467A-A841-0E5006FCC5F3}"/>
              </a:ext>
            </a:extLst>
          </p:cNvPr>
          <p:cNvCxnSpPr>
            <a:cxnSpLocks/>
          </p:cNvCxnSpPr>
          <p:nvPr/>
        </p:nvCxnSpPr>
        <p:spPr>
          <a:xfrm flipH="1">
            <a:off x="2175029" y="1793290"/>
            <a:ext cx="73684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B0AA26-E927-4424-9D7C-8004E7CA34E6}"/>
              </a:ext>
            </a:extLst>
          </p:cNvPr>
          <p:cNvCxnSpPr/>
          <p:nvPr/>
        </p:nvCxnSpPr>
        <p:spPr>
          <a:xfrm flipH="1">
            <a:off x="5584055" y="3517776"/>
            <a:ext cx="8522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C788F40-B56C-4317-948A-F4A0EC92BBB2}"/>
              </a:ext>
            </a:extLst>
          </p:cNvPr>
          <p:cNvCxnSpPr/>
          <p:nvPr/>
        </p:nvCxnSpPr>
        <p:spPr>
          <a:xfrm flipH="1">
            <a:off x="6436311" y="5220070"/>
            <a:ext cx="7901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DD1CFC-5CF7-482A-BB16-B44AE8051872}"/>
              </a:ext>
            </a:extLst>
          </p:cNvPr>
          <p:cNvCxnSpPr/>
          <p:nvPr/>
        </p:nvCxnSpPr>
        <p:spPr>
          <a:xfrm flipH="1">
            <a:off x="2175029" y="5211192"/>
            <a:ext cx="73684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14323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61515-D113-4729-905D-ECE28659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745724"/>
            <a:ext cx="8643154" cy="48738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E8928-DC91-4E35-A8D7-12BA2B275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443" y="745725"/>
            <a:ext cx="9361134" cy="4873840"/>
          </a:xfrm>
        </p:spPr>
        <p:txBody>
          <a:bodyPr>
            <a:normAutofit/>
          </a:bodyPr>
          <a:lstStyle/>
          <a:p>
            <a:r>
              <a:rPr lang="fa-IR" sz="3200" dirty="0"/>
              <a:t>ضمیر های متصل مخاطب</a:t>
            </a:r>
          </a:p>
          <a:p>
            <a:pPr algn="r"/>
            <a:r>
              <a:rPr lang="fa-IR" sz="2400" dirty="0"/>
              <a:t>-َت(دوم شخص مفرد مذکر)           کَ        -َت(دوم شخص مفرد مونث)          کِ</a:t>
            </a:r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  </a:t>
            </a:r>
          </a:p>
          <a:p>
            <a:pPr algn="r"/>
            <a:r>
              <a:rPr lang="fa-IR" sz="2400" dirty="0"/>
              <a:t>-ِتان(دوم شخص مثنی مذکر و مونث)            کُما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 -ِتان(دوم شخص جمع مذکر)           کُم   -ِتان(دوم شخص جمع مونث)          کُنَّ    </a:t>
            </a:r>
            <a:endParaRPr lang="en-US" sz="2400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C8804B2-0E78-4932-83C8-573DC5384ABF}"/>
              </a:ext>
            </a:extLst>
          </p:cNvPr>
          <p:cNvCxnSpPr/>
          <p:nvPr/>
        </p:nvCxnSpPr>
        <p:spPr>
          <a:xfrm flipH="1">
            <a:off x="6755907" y="1793289"/>
            <a:ext cx="79899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88ABEB9-2644-4DBE-985A-1ADC79884E54}"/>
              </a:ext>
            </a:extLst>
          </p:cNvPr>
          <p:cNvCxnSpPr/>
          <p:nvPr/>
        </p:nvCxnSpPr>
        <p:spPr>
          <a:xfrm flipH="1">
            <a:off x="2370338" y="1811045"/>
            <a:ext cx="7190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89B597-9C45-4F21-ACB1-1D302509F8FE}"/>
              </a:ext>
            </a:extLst>
          </p:cNvPr>
          <p:cNvCxnSpPr/>
          <p:nvPr/>
        </p:nvCxnSpPr>
        <p:spPr>
          <a:xfrm flipH="1">
            <a:off x="5746812" y="3511119"/>
            <a:ext cx="90552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98204E-0A9B-42B3-A24C-685576CADD54}"/>
              </a:ext>
            </a:extLst>
          </p:cNvPr>
          <p:cNvCxnSpPr>
            <a:cxnSpLocks/>
          </p:cNvCxnSpPr>
          <p:nvPr/>
        </p:nvCxnSpPr>
        <p:spPr>
          <a:xfrm flipH="1">
            <a:off x="6572435" y="5175682"/>
            <a:ext cx="83154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91992E-DD84-4C11-B375-6919201002F8}"/>
              </a:ext>
            </a:extLst>
          </p:cNvPr>
          <p:cNvCxnSpPr/>
          <p:nvPr/>
        </p:nvCxnSpPr>
        <p:spPr>
          <a:xfrm flipH="1">
            <a:off x="2370338" y="5175682"/>
            <a:ext cx="7901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9747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95FC0-3C70-4FA6-9D08-5C91D7B4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541538"/>
            <a:ext cx="8643154" cy="50513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9DC5D-0A3F-47E4-9A65-D66EFB112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541538"/>
            <a:ext cx="8643154" cy="5051394"/>
          </a:xfrm>
        </p:spPr>
        <p:txBody>
          <a:bodyPr>
            <a:normAutofit/>
          </a:bodyPr>
          <a:lstStyle/>
          <a:p>
            <a:r>
              <a:rPr lang="fa-IR" sz="3200" dirty="0"/>
              <a:t>ضمیر های متصل متکلم</a:t>
            </a:r>
          </a:p>
          <a:p>
            <a:pPr algn="r"/>
            <a:r>
              <a:rPr lang="fa-IR" sz="2400" dirty="0"/>
              <a:t>-َم(اول شخص مفرد)            ی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r>
              <a:rPr lang="fa-IR" sz="2400" dirty="0"/>
              <a:t>-ِمان(اول شخص جمع)             نا</a:t>
            </a:r>
          </a:p>
          <a:p>
            <a:pPr algn="r"/>
            <a:endParaRPr lang="fa-IR" sz="2400" dirty="0"/>
          </a:p>
          <a:p>
            <a:pPr algn="r"/>
            <a:endParaRPr lang="fa-IR" sz="2400" dirty="0"/>
          </a:p>
          <a:p>
            <a:pPr algn="r"/>
            <a:endParaRPr lang="en-US" sz="2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E10573-8DDB-4F5A-8920-6051F84130AF}"/>
              </a:ext>
            </a:extLst>
          </p:cNvPr>
          <p:cNvCxnSpPr>
            <a:cxnSpLocks/>
          </p:cNvCxnSpPr>
          <p:nvPr/>
        </p:nvCxnSpPr>
        <p:spPr>
          <a:xfrm flipH="1">
            <a:off x="7332955" y="1615736"/>
            <a:ext cx="8788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188B37E-0D4D-4861-811F-F78B5519E04D}"/>
              </a:ext>
            </a:extLst>
          </p:cNvPr>
          <p:cNvCxnSpPr/>
          <p:nvPr/>
        </p:nvCxnSpPr>
        <p:spPr>
          <a:xfrm flipH="1">
            <a:off x="7066625" y="3852909"/>
            <a:ext cx="94103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3407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299</TotalTime>
  <Words>916</Words>
  <Application>Microsoft Office PowerPoint</Application>
  <PresentationFormat>Widescreen</PresentationFormat>
  <Paragraphs>154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Rockwell</vt:lpstr>
      <vt:lpstr>Gallery</vt:lpstr>
      <vt:lpstr>بسم الله الرحمن الرحیم</vt:lpstr>
      <vt:lpstr>PowerPoint Presentation</vt:lpstr>
      <vt:lpstr>افعال در عربی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 </vt:lpstr>
      <vt:lpstr>PowerPoint Presentation</vt:lpstr>
      <vt:lpstr>PowerPoint Presentation</vt:lpstr>
      <vt:lpstr>تَمَّت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</dc:creator>
  <cp:lastModifiedBy>Mani</cp:lastModifiedBy>
  <cp:revision>31</cp:revision>
  <dcterms:created xsi:type="dcterms:W3CDTF">2020-12-11T13:36:26Z</dcterms:created>
  <dcterms:modified xsi:type="dcterms:W3CDTF">2020-12-11T18:35:56Z</dcterms:modified>
</cp:coreProperties>
</file>